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64" r:id="rId3"/>
    <p:sldId id="266" r:id="rId4"/>
    <p:sldId id="265" r:id="rId5"/>
    <p:sldId id="259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5323B-FB79-4867-81BC-9B36FE274DE9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CF0AB-BE37-4A25-9188-BFD0A7CDD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9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A606-8827-434C-8FC0-04FEB0E8EE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essay: reason/logic/facts/claims &amp; evidence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7B092-98B9-43FC-9A31-944B0CEE1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C3C3-E0E3-4C08-A0AE-33C1BCD4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CLAIMS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086BD9-1C60-4893-A4F1-CE7BD777E48E}"/>
              </a:ext>
            </a:extLst>
          </p:cNvPr>
          <p:cNvSpPr txBox="1"/>
          <p:nvPr/>
        </p:nvSpPr>
        <p:spPr>
          <a:xfrm>
            <a:off x="209862" y="2183392"/>
            <a:ext cx="11982138" cy="4222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The claim is like the thesis; it is the author’s assertion about what should be felt/done about a situation.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You could think about it as linked to purpose and why the writer is writing.  To…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Sometimes it’s stated explicitly, and other times, it’s implied.</a:t>
            </a:r>
          </a:p>
          <a:p>
            <a:pPr marL="914400" indent="-5699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2060"/>
                </a:solidFill>
              </a:rPr>
              <a:t>EXPLICIT:  Carter CLAIMS that the Arctic Wildlife Refuge must be preserved.</a:t>
            </a:r>
          </a:p>
          <a:p>
            <a:pPr marL="914400" indent="-5699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2060"/>
                </a:solidFill>
              </a:rPr>
              <a:t>IMPLICIT:  Elie Wiesel’s </a:t>
            </a:r>
            <a:r>
              <a:rPr lang="en-US" sz="2600" i="1" dirty="0">
                <a:solidFill>
                  <a:srgbClr val="002060"/>
                </a:solidFill>
              </a:rPr>
              <a:t>Night</a:t>
            </a:r>
            <a:r>
              <a:rPr lang="en-US" sz="2600" dirty="0">
                <a:solidFill>
                  <a:srgbClr val="002060"/>
                </a:solidFill>
              </a:rPr>
              <a:t> makes an implicit claim that the horrors of the Holocaust must not be forgotten so as not to be repeated.</a:t>
            </a:r>
          </a:p>
        </p:txBody>
      </p:sp>
    </p:spTree>
    <p:extLst>
      <p:ext uri="{BB962C8B-B14F-4D97-AF65-F5344CB8AC3E}">
        <p14:creationId xmlns:p14="http://schemas.microsoft.com/office/powerpoint/2010/main" val="119631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A3332-B1DE-46D2-A0B1-237F634BD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493" y="2386744"/>
            <a:ext cx="592531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dirty="0"/>
              <a:t>Remember </a:t>
            </a:r>
            <a:r>
              <a:rPr lang="en-US" sz="3800" i="1" dirty="0"/>
              <a:t>the New Yorker </a:t>
            </a:r>
            <a:r>
              <a:rPr lang="en-US" sz="3800" dirty="0"/>
              <a:t>cover?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0F3E6A-043C-4125-A795-8CAB8D02390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" b="-2"/>
          <a:stretch/>
        </p:blipFill>
        <p:spPr>
          <a:xfrm>
            <a:off x="0" y="0"/>
            <a:ext cx="500292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2D70EF-167A-4BF6-8731-298DF86622BC}"/>
              </a:ext>
            </a:extLst>
          </p:cNvPr>
          <p:cNvSpPr txBox="1"/>
          <p:nvPr/>
        </p:nvSpPr>
        <p:spPr>
          <a:xfrm>
            <a:off x="5002924" y="4340772"/>
            <a:ext cx="69788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IMPLICIT claim does it seem to be making? </a:t>
            </a:r>
          </a:p>
        </p:txBody>
      </p:sp>
    </p:spTree>
    <p:extLst>
      <p:ext uri="{BB962C8B-B14F-4D97-AF65-F5344CB8AC3E}">
        <p14:creationId xmlns:p14="http://schemas.microsoft.com/office/powerpoint/2010/main" val="145463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D1600-3D54-4B37-BE55-E7A262C0A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CONCESSION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49B198-FB55-48D3-BF96-A05C4C8A3907}"/>
              </a:ext>
            </a:extLst>
          </p:cNvPr>
          <p:cNvSpPr txBox="1"/>
          <p:nvPr/>
        </p:nvSpPr>
        <p:spPr>
          <a:xfrm>
            <a:off x="179882" y="2623279"/>
            <a:ext cx="1167733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002060"/>
                </a:solidFill>
              </a:rPr>
              <a:t>A writer may make a concession, or an acknowledgment of the opponent’s perspective: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To be fair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To allow for multiple perspectives to be considered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To destroy it and affirm one’s one stance</a:t>
            </a:r>
          </a:p>
          <a:p>
            <a:endParaRPr lang="en-US" sz="2600" dirty="0">
              <a:solidFill>
                <a:srgbClr val="002060"/>
              </a:solidFill>
            </a:endParaRPr>
          </a:p>
          <a:p>
            <a:pPr marL="1484313" indent="-1484313"/>
            <a:r>
              <a:rPr lang="en-US" sz="2600" dirty="0">
                <a:solidFill>
                  <a:srgbClr val="002060"/>
                </a:solidFill>
              </a:rPr>
              <a:t>EXAMPLE: Dad, I know </a:t>
            </a:r>
            <a:r>
              <a:rPr lang="en-US" sz="2600" dirty="0">
                <a:solidFill>
                  <a:srgbClr val="FF0000"/>
                </a:solidFill>
              </a:rPr>
              <a:t>taking a trip to another country with my friends </a:t>
            </a:r>
            <a:r>
              <a:rPr lang="en-US" sz="2600" dirty="0">
                <a:solidFill>
                  <a:srgbClr val="C00000"/>
                </a:solidFill>
              </a:rPr>
              <a:t>may be expensive and unsafe</a:t>
            </a:r>
            <a:r>
              <a:rPr lang="en-US" sz="2600" dirty="0">
                <a:solidFill>
                  <a:srgbClr val="002060"/>
                </a:solidFill>
              </a:rPr>
              <a:t>, </a:t>
            </a:r>
            <a:r>
              <a:rPr lang="en-US" sz="2600" dirty="0">
                <a:solidFill>
                  <a:srgbClr val="002060"/>
                </a:solidFill>
                <a:highlight>
                  <a:srgbClr val="FFFF00"/>
                </a:highlight>
              </a:rPr>
              <a:t>but</a:t>
            </a:r>
            <a:r>
              <a:rPr lang="en-US" sz="2600" dirty="0">
                <a:solidFill>
                  <a:srgbClr val="002060"/>
                </a:solidFill>
              </a:rPr>
              <a:t> I have studied so hard the past year and I think I deserve a vacation. You already know how responsible I have been all my life; I don’t think there will be any problem.</a:t>
            </a:r>
          </a:p>
        </p:txBody>
      </p:sp>
    </p:spTree>
    <p:extLst>
      <p:ext uri="{BB962C8B-B14F-4D97-AF65-F5344CB8AC3E}">
        <p14:creationId xmlns:p14="http://schemas.microsoft.com/office/powerpoint/2010/main" val="84465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E38FB0-BE51-41B1-91E4-894E0BD6B8AC}"/>
              </a:ext>
            </a:extLst>
          </p:cNvPr>
          <p:cNvSpPr txBox="1"/>
          <p:nvPr/>
        </p:nvSpPr>
        <p:spPr>
          <a:xfrm>
            <a:off x="10468" y="2333816"/>
            <a:ext cx="121815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When you read a piece that makes a claim, look for:</a:t>
            </a:r>
          </a:p>
          <a:p>
            <a:pPr marL="1079500" indent="-44926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How a writer provides reasons/support</a:t>
            </a:r>
          </a:p>
          <a:p>
            <a:pPr marL="1079500" indent="-44926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How a writer may anticipate the counterclaim (the opposing viewpoint)</a:t>
            </a:r>
          </a:p>
          <a:p>
            <a:pPr marL="1079500" indent="-44926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How a writer refutes the counterclaim/how the writer takes down the points of the opposition</a:t>
            </a:r>
          </a:p>
          <a:p>
            <a:pPr marL="1079500" indent="-44926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How a writer makes a concession (acknowledges the other side’s point)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6F6F6F-B0B0-42BB-8138-E290FBEBB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REASON with argument</a:t>
            </a:r>
          </a:p>
        </p:txBody>
      </p:sp>
    </p:spTree>
    <p:extLst>
      <p:ext uri="{BB962C8B-B14F-4D97-AF65-F5344CB8AC3E}">
        <p14:creationId xmlns:p14="http://schemas.microsoft.com/office/powerpoint/2010/main" val="231287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F8677E-F612-40D2-9D80-6E42CB000B98}"/>
              </a:ext>
            </a:extLst>
          </p:cNvPr>
          <p:cNvSpPr txBox="1"/>
          <p:nvPr/>
        </p:nvSpPr>
        <p:spPr>
          <a:xfrm>
            <a:off x="340964" y="201477"/>
            <a:ext cx="39210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SAMPLE:  </a:t>
            </a:r>
            <a:r>
              <a:rPr lang="en-US" sz="2800" i="1" dirty="0"/>
              <a:t>Time</a:t>
            </a:r>
            <a:r>
              <a:rPr lang="en-US" sz="2800" dirty="0"/>
              <a:t>,  7/29/19</a:t>
            </a:r>
          </a:p>
          <a:p>
            <a:pPr algn="ctr"/>
            <a:endParaRPr lang="en-US" sz="2800" dirty="0">
              <a:highlight>
                <a:srgbClr val="FFFF00"/>
              </a:highlight>
            </a:endParaRPr>
          </a:p>
          <a:p>
            <a:pPr algn="ctr"/>
            <a:r>
              <a:rPr lang="en-US" sz="2800" dirty="0">
                <a:highlight>
                  <a:srgbClr val="FFFF00"/>
                </a:highlight>
              </a:rPr>
              <a:t>What is the author’s claim?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7" name="Picture 6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E58D5146-913F-4871-88DF-1DFB9FC535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5" r="12059"/>
          <a:stretch/>
        </p:blipFill>
        <p:spPr>
          <a:xfrm>
            <a:off x="340964" y="2413026"/>
            <a:ext cx="3445382" cy="4096261"/>
          </a:xfrm>
          <a:prstGeom prst="rect">
            <a:avLst/>
          </a:prstGeom>
        </p:spPr>
      </p:pic>
      <p:pic>
        <p:nvPicPr>
          <p:cNvPr id="11" name="Picture 10" descr="A picture containing text, newspaper&#10;&#10;Description automatically generated">
            <a:extLst>
              <a:ext uri="{FF2B5EF4-FFF2-40B4-BE49-F238E27FC236}">
                <a16:creationId xmlns:a16="http://schemas.microsoft.com/office/drawing/2014/main" id="{AB994568-811C-44EF-A81D-34F8178C28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89" r="2207"/>
          <a:stretch/>
        </p:blipFill>
        <p:spPr>
          <a:xfrm>
            <a:off x="4262033" y="201477"/>
            <a:ext cx="3223647" cy="6470453"/>
          </a:xfrm>
          <a:prstGeom prst="rect">
            <a:avLst/>
          </a:prstGeom>
        </p:spPr>
      </p:pic>
      <p:pic>
        <p:nvPicPr>
          <p:cNvPr id="13" name="Picture 12" descr="A close up of a newspaper&#10;&#10;Description automatically generated">
            <a:extLst>
              <a:ext uri="{FF2B5EF4-FFF2-40B4-BE49-F238E27FC236}">
                <a16:creationId xmlns:a16="http://schemas.microsoft.com/office/drawing/2014/main" id="{D52E2E49-9B8D-4D0E-B203-DFFF73C8A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238" y="2010070"/>
            <a:ext cx="3790217" cy="339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2487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477</TotalTime>
  <Words>291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Wingdings</vt:lpstr>
      <vt:lpstr>Parcel</vt:lpstr>
      <vt:lpstr>The essay: reason/logic/facts/claims &amp; evidence</vt:lpstr>
      <vt:lpstr>CLAIMS</vt:lpstr>
      <vt:lpstr>Remember the New Yorker cover?</vt:lpstr>
      <vt:lpstr>CONCESSION</vt:lpstr>
      <vt:lpstr>REASON with argument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essay: reason/logic/facts/claims &amp; evidence</dc:title>
  <dc:creator>REMAR, COLLEEN</dc:creator>
  <cp:lastModifiedBy>REMAR, COLLEEN</cp:lastModifiedBy>
  <cp:revision>20</cp:revision>
  <dcterms:created xsi:type="dcterms:W3CDTF">2018-05-09T15:33:53Z</dcterms:created>
  <dcterms:modified xsi:type="dcterms:W3CDTF">2019-09-27T11:59:11Z</dcterms:modified>
</cp:coreProperties>
</file>